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rs.D Mancuso" initials="MM" lastIdx="1" clrIdx="0">
    <p:extLst>
      <p:ext uri="{19B8F6BF-5375-455C-9EA6-DF929625EA0E}">
        <p15:presenceInfo xmlns:p15="http://schemas.microsoft.com/office/powerpoint/2012/main" userId="c1478e7fe9cdb0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995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86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8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1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0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9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1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52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0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19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4814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26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90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77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59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4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DA6356-2C0C-4984-8DD9-4FC429C6C93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7753F50-3C81-42B9-80CA-7C1BBDB76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8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2856636" y="1518330"/>
            <a:ext cx="5383106" cy="10640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PATH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-291403" y="3108438"/>
            <a:ext cx="7316390" cy="412750"/>
          </a:xfrm>
        </p:spPr>
        <p:txBody>
          <a:bodyPr/>
          <a:lstStyle/>
          <a:p>
            <a:r>
              <a:rPr lang="en-US" sz="3300" dirty="0">
                <a:solidFill>
                  <a:srgbClr val="7030A0"/>
                </a:solidFill>
              </a:rPr>
              <a:t>Session One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2AF31A"/>
              </a:clrFrom>
              <a:clrTo>
                <a:srgbClr val="2AF31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8354">
            <a:off x="-2097" y="1062627"/>
            <a:ext cx="3501204" cy="3319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0984">
            <a:off x="3932395" y="4585701"/>
            <a:ext cx="3847228" cy="107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7" y="136282"/>
            <a:ext cx="7797662" cy="863974"/>
          </a:xfrm>
        </p:spPr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256"/>
            <a:ext cx="5660332" cy="391903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731" y="1721952"/>
            <a:ext cx="2595929" cy="32556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4516" y="5035903"/>
            <a:ext cx="32641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HopeinJesusMinistries.org</a:t>
            </a:r>
          </a:p>
        </p:txBody>
      </p:sp>
      <p:pic>
        <p:nvPicPr>
          <p:cNvPr id="3" name="Picture 2" descr="open &lt;strong&gt;bible&lt;/strong&gt; 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83" y="932280"/>
            <a:ext cx="2246224" cy="85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0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9" y="929786"/>
            <a:ext cx="8094403" cy="837597"/>
          </a:xfrm>
        </p:spPr>
        <p:txBody>
          <a:bodyPr/>
          <a:lstStyle/>
          <a:p>
            <a:r>
              <a:rPr lang="en-US" dirty="0" smtClean="0"/>
              <a:t>Code of </a:t>
            </a:r>
            <a:r>
              <a:rPr lang="en-US" dirty="0" err="1" smtClean="0"/>
              <a:t>COnduct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931" y="79130"/>
            <a:ext cx="4695092" cy="5515794"/>
          </a:xfrm>
        </p:spPr>
      </p:pic>
      <p:pic>
        <p:nvPicPr>
          <p:cNvPr id="5" name="Picture 4" descr="&lt;strong&gt;Thumbs Up&lt;/strong&gt; Smiley Face Emoji - Free vector graphic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29" y="2683852"/>
            <a:ext cx="2936277" cy="20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0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42257" y="990516"/>
            <a:ext cx="3000232" cy="3961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9131" y="1266092"/>
            <a:ext cx="26113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Our aim is to put young people</a:t>
            </a: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 on the PATH </a:t>
            </a: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of hope, confidence, </a:t>
            </a: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and perseverance.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4299" y="1016893"/>
            <a:ext cx="26573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7030A0"/>
                </a:solidFill>
              </a:rPr>
              <a:t>The PATH is intended to begin in </a:t>
            </a:r>
            <a:r>
              <a:rPr lang="en-US" sz="2100" i="1" dirty="0">
                <a:solidFill>
                  <a:srgbClr val="7030A0"/>
                </a:solidFill>
              </a:rPr>
              <a:t>elementary</a:t>
            </a:r>
            <a:r>
              <a:rPr lang="en-US" sz="2100" dirty="0">
                <a:solidFill>
                  <a:srgbClr val="7030A0"/>
                </a:solidFill>
              </a:rPr>
              <a:t>, </a:t>
            </a:r>
          </a:p>
          <a:p>
            <a:pPr algn="ctr"/>
            <a:r>
              <a:rPr lang="en-US" sz="2100" dirty="0">
                <a:solidFill>
                  <a:srgbClr val="7030A0"/>
                </a:solidFill>
              </a:rPr>
              <a:t>continue through </a:t>
            </a:r>
            <a:r>
              <a:rPr lang="en-US" sz="2100" i="1" dirty="0">
                <a:solidFill>
                  <a:srgbClr val="7030A0"/>
                </a:solidFill>
              </a:rPr>
              <a:t>middle</a:t>
            </a:r>
            <a:r>
              <a:rPr lang="en-US" sz="2100" dirty="0">
                <a:solidFill>
                  <a:srgbClr val="7030A0"/>
                </a:solidFill>
              </a:rPr>
              <a:t> and</a:t>
            </a:r>
            <a:r>
              <a:rPr lang="en-US" sz="2100" i="1" dirty="0">
                <a:solidFill>
                  <a:srgbClr val="7030A0"/>
                </a:solidFill>
              </a:rPr>
              <a:t> high </a:t>
            </a:r>
            <a:r>
              <a:rPr lang="en-US" sz="2100" dirty="0">
                <a:solidFill>
                  <a:srgbClr val="7030A0"/>
                </a:solidFill>
              </a:rPr>
              <a:t>school, </a:t>
            </a:r>
          </a:p>
          <a:p>
            <a:pPr algn="ctr"/>
            <a:r>
              <a:rPr lang="en-US" sz="2100" dirty="0">
                <a:solidFill>
                  <a:srgbClr val="7030A0"/>
                </a:solidFill>
              </a:rPr>
              <a:t>transition into </a:t>
            </a:r>
            <a:r>
              <a:rPr lang="en-US" sz="2100" i="1" dirty="0">
                <a:solidFill>
                  <a:srgbClr val="7030A0"/>
                </a:solidFill>
              </a:rPr>
              <a:t>collegiate</a:t>
            </a:r>
            <a:r>
              <a:rPr lang="en-US" sz="2100" dirty="0">
                <a:solidFill>
                  <a:srgbClr val="7030A0"/>
                </a:solidFill>
              </a:rPr>
              <a:t>, </a:t>
            </a:r>
          </a:p>
          <a:p>
            <a:pPr algn="ctr"/>
            <a:r>
              <a:rPr lang="en-US" sz="2100" dirty="0">
                <a:solidFill>
                  <a:srgbClr val="7030A0"/>
                </a:solidFill>
              </a:rPr>
              <a:t>with the culmination of a </a:t>
            </a:r>
            <a:r>
              <a:rPr lang="en-US" sz="2100" i="1" dirty="0">
                <a:solidFill>
                  <a:srgbClr val="7030A0"/>
                </a:solidFill>
              </a:rPr>
              <a:t>Hope Center </a:t>
            </a:r>
            <a:r>
              <a:rPr lang="en-US" sz="2100" dirty="0">
                <a:solidFill>
                  <a:srgbClr val="7030A0"/>
                </a:solidFill>
              </a:rPr>
              <a:t>for leadership and community service. </a:t>
            </a:r>
          </a:p>
        </p:txBody>
      </p:sp>
    </p:spTree>
    <p:extLst>
      <p:ext uri="{BB962C8B-B14F-4D97-AF65-F5344CB8AC3E}">
        <p14:creationId xmlns:p14="http://schemas.microsoft.com/office/powerpoint/2010/main" val="286370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842" y="199897"/>
            <a:ext cx="7797662" cy="863974"/>
          </a:xfrm>
        </p:spPr>
        <p:txBody>
          <a:bodyPr/>
          <a:lstStyle/>
          <a:p>
            <a:r>
              <a:rPr lang="en-US" u="sng" dirty="0" smtClean="0"/>
              <a:t>GROUP MANAGEMENT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2780" y="1063871"/>
            <a:ext cx="8592282" cy="4914898"/>
          </a:xfrm>
        </p:spPr>
        <p:txBody>
          <a:bodyPr>
            <a:normAutofit lnSpcReduction="10000"/>
          </a:bodyPr>
          <a:lstStyle/>
          <a:p>
            <a:r>
              <a:rPr lang="en-US" sz="2800" b="1" cap="none" dirty="0" smtClean="0">
                <a:latin typeface="Century Gothic" panose="020B0502020202020204" pitchFamily="34" charset="0"/>
              </a:rPr>
              <a:t>ESTABLISH A </a:t>
            </a:r>
            <a:r>
              <a:rPr lang="en-US" sz="2800" b="1" cap="none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STRUCTURE</a:t>
            </a:r>
            <a:r>
              <a:rPr lang="en-US" sz="2800" b="1" cap="none" dirty="0" smtClean="0">
                <a:latin typeface="Century Gothic" panose="020B0502020202020204" pitchFamily="34" charset="0"/>
              </a:rPr>
              <a:t> THAT WILL BE REPEATED FOR EVERY CLUB MEETING. </a:t>
            </a:r>
          </a:p>
          <a:p>
            <a:pPr marL="0" indent="0">
              <a:buNone/>
            </a:pPr>
            <a:endParaRPr lang="en-US" sz="2800" b="1" cap="none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800" b="1" cap="none" dirty="0" smtClean="0">
                <a:latin typeface="Century Gothic" panose="020B0502020202020204" pitchFamily="34" charset="0"/>
              </a:rPr>
              <a:t>The </a:t>
            </a:r>
            <a:r>
              <a:rPr lang="en-US" sz="2800" b="1" cap="none" dirty="0">
                <a:latin typeface="Century Gothic" panose="020B0502020202020204" pitchFamily="34" charset="0"/>
              </a:rPr>
              <a:t>provided </a:t>
            </a:r>
            <a:r>
              <a:rPr lang="en-US" sz="2800" b="1" cap="none" dirty="0" smtClean="0">
                <a:latin typeface="Century Gothic" panose="020B0502020202020204" pitchFamily="34" charset="0"/>
              </a:rPr>
              <a:t>curriculum</a:t>
            </a:r>
          </a:p>
          <a:p>
            <a:pPr marL="0" indent="0">
              <a:buNone/>
            </a:pPr>
            <a:r>
              <a:rPr lang="en-US" sz="2800" b="1" cap="none" dirty="0" smtClean="0">
                <a:latin typeface="Century Gothic" panose="020B0502020202020204" pitchFamily="34" charset="0"/>
              </a:rPr>
              <a:t>will </a:t>
            </a:r>
            <a:r>
              <a:rPr lang="en-US" sz="2800" b="1" cap="none" dirty="0">
                <a:latin typeface="Century Gothic" panose="020B0502020202020204" pitchFamily="34" charset="0"/>
              </a:rPr>
              <a:t>help with the structure </a:t>
            </a:r>
            <a:endParaRPr lang="en-US" sz="2800" b="1" cap="none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800" b="1" cap="none" dirty="0" smtClean="0">
                <a:latin typeface="Century Gothic" panose="020B0502020202020204" pitchFamily="34" charset="0"/>
              </a:rPr>
              <a:t>as </a:t>
            </a:r>
            <a:r>
              <a:rPr lang="en-US" sz="2800" b="1" cap="none" dirty="0">
                <a:latin typeface="Century Gothic" panose="020B0502020202020204" pitchFamily="34" charset="0"/>
              </a:rPr>
              <a:t>the lessons </a:t>
            </a:r>
            <a:endParaRPr lang="en-US" sz="2800" b="1" cap="none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800" b="1" cap="none" dirty="0" smtClean="0">
                <a:latin typeface="Century Gothic" panose="020B0502020202020204" pitchFamily="34" charset="0"/>
              </a:rPr>
              <a:t>are </a:t>
            </a:r>
            <a:r>
              <a:rPr lang="en-US" sz="2800" b="1" cap="none" dirty="0">
                <a:latin typeface="Century Gothic" panose="020B0502020202020204" pitchFamily="34" charset="0"/>
              </a:rPr>
              <a:t>separated </a:t>
            </a:r>
            <a:endParaRPr lang="en-US" sz="2800" b="1" cap="none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800" b="1" cap="none" dirty="0" smtClean="0">
                <a:latin typeface="Century Gothic" panose="020B0502020202020204" pitchFamily="34" charset="0"/>
              </a:rPr>
              <a:t>into </a:t>
            </a:r>
            <a:r>
              <a:rPr lang="en-US" sz="2800" b="1" cap="none" dirty="0">
                <a:latin typeface="Century Gothic" panose="020B0502020202020204" pitchFamily="34" charset="0"/>
              </a:rPr>
              <a:t>types of activities.</a:t>
            </a:r>
            <a:endParaRPr lang="en-US" sz="2800" cap="none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Printable Weekly Calendar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2" t="6330" r="6013" b="4642"/>
          <a:stretch/>
        </p:blipFill>
        <p:spPr>
          <a:xfrm>
            <a:off x="5966891" y="1927846"/>
            <a:ext cx="2649571" cy="2852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5966891" y="2365130"/>
            <a:ext cx="1541740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0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103" y="0"/>
            <a:ext cx="8592282" cy="6655777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 children advance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when the routine will be different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384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clear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limits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define what behavior is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expected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each setting. It may help to display a few short basic expectations and for visual learners and to be able to refer to the list when needed.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Announce upcoming transitions, such as a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2 -minute warning 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 changing activities or settings.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 as much information as you can about new experiences in </a:t>
            </a:r>
            <a:r>
              <a:rPr lang="en-US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advance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multiple-step projects, provide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visuals/examples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each step of the way to illustrate the goal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visual timers/stopwatches to help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 time </a:t>
            </a:r>
            <a:r>
              <a:rPr lang="en-US" sz="1600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left on tasks – this is helpful for those who get frustrated by not finishing.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&lt;strong&gt;Children&lt;/strong&gt; Smiling in a Huddle - Global Ecovillage Networ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62" y="5518359"/>
            <a:ext cx="1389185" cy="9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103" y="0"/>
            <a:ext cx="8592282" cy="6655777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Assign </a:t>
            </a:r>
            <a:r>
              <a:rPr lang="en-US" sz="2400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jobs for all students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This contributes to a feeling of community and gives them a chance to be responsible and cooperative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auditory signals to </a:t>
            </a:r>
            <a:r>
              <a:rPr lang="en-US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 attention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(bell</a:t>
            </a:r>
            <a:r>
              <a:rPr lang="en-US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                          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clap a pattern, or use a clear verbal </a:t>
            </a:r>
            <a:r>
              <a:rPr lang="en-US" b="1" dirty="0" smtClean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signal                   </a:t>
            </a:r>
            <a:r>
              <a:rPr lang="en-US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such as “</a:t>
            </a:r>
            <a:r>
              <a:rPr lang="en-US" i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1,2,3, eyes on me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384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increase participation, incorporate opportunities to </a:t>
            </a:r>
            <a:r>
              <a:rPr lang="en-US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actively respond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such as “</a:t>
            </a:r>
            <a:r>
              <a:rPr lang="en-US" i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Turn to your partner and say….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384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 provide lots of </a:t>
            </a:r>
            <a:r>
              <a:rPr lang="en-US" b="1" dirty="0">
                <a:solidFill>
                  <a:srgbClr val="7030A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positive reinforcement/praise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you see good behavior and participation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1257" y="76805"/>
            <a:ext cx="7797662" cy="863974"/>
          </a:xfrm>
        </p:spPr>
        <p:txBody>
          <a:bodyPr/>
          <a:lstStyle/>
          <a:p>
            <a:r>
              <a:rPr lang="en-US" u="sng" dirty="0" smtClean="0"/>
              <a:t>GROUP activities</a:t>
            </a:r>
            <a:endParaRPr lang="en-US" u="sng" dirty="0"/>
          </a:p>
        </p:txBody>
      </p:sp>
      <p:pic>
        <p:nvPicPr>
          <p:cNvPr id="2" name="Picture 1" descr="&lt;strong&gt;123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30" y="1740877"/>
            <a:ext cx="1811215" cy="1811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51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103" y="0"/>
            <a:ext cx="8592282" cy="6655777"/>
          </a:xfrm>
        </p:spPr>
        <p:txBody>
          <a:bodyPr>
            <a:normAutofit/>
          </a:bodyPr>
          <a:lstStyle/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sz="3200" cap="none" dirty="0" smtClean="0"/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sz="3200" cap="none" dirty="0"/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sz="3200" cap="none" dirty="0" smtClean="0"/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sz="3200" cap="none" dirty="0" smtClean="0"/>
              <a:t>If group behavior becomes </a:t>
            </a:r>
            <a:r>
              <a:rPr lang="en-US" sz="3200" cap="none" dirty="0" smtClean="0">
                <a:solidFill>
                  <a:srgbClr val="7030A0"/>
                </a:solidFill>
              </a:rPr>
              <a:t>CHALLENGING</a:t>
            </a:r>
            <a:r>
              <a:rPr lang="en-US" sz="3200" cap="none" dirty="0" smtClean="0"/>
              <a:t>, </a:t>
            </a:r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sz="3200" cap="none" dirty="0" smtClean="0"/>
              <a:t>Consider having a behavior monitoring </a:t>
            </a:r>
            <a:r>
              <a:rPr lang="en-US" sz="3200" cap="none" dirty="0" smtClean="0">
                <a:solidFill>
                  <a:srgbClr val="7030A0"/>
                </a:solidFill>
              </a:rPr>
              <a:t>SYSTEM</a:t>
            </a:r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sz="3200" cap="none" dirty="0" smtClean="0"/>
              <a:t> (Green/yellow/red, thumbs up/down, teams) </a:t>
            </a:r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sz="3200" cap="none" dirty="0" smtClean="0"/>
              <a:t>To give feedback on how they are doing.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sz="3200" cap="none" dirty="0"/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sz="3200" cap="none" dirty="0" smtClean="0"/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&lt;strong&gt;Traffic&lt;/strong&gt; &lt;strong&gt;Light&lt;/strong&gt; Free Stock Photo - Public Domain Pictur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94" t="136432" r="-229091" b="-123421"/>
          <a:stretch/>
        </p:blipFill>
        <p:spPr>
          <a:xfrm>
            <a:off x="6664569" y="3279531"/>
            <a:ext cx="1090246" cy="2057400"/>
          </a:xfrm>
          <a:prstGeom prst="rect">
            <a:avLst/>
          </a:prstGeom>
        </p:spPr>
      </p:pic>
      <p:pic>
        <p:nvPicPr>
          <p:cNvPr id="5" name="Picture 4" descr="Football &lt;strong&gt;Score Board&lt;/strong&gt; Free Stock Photo - Public Domain Pictur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1" t="20514" r="28793" b="21363"/>
          <a:stretch/>
        </p:blipFill>
        <p:spPr>
          <a:xfrm>
            <a:off x="6400800" y="26676"/>
            <a:ext cx="2277207" cy="1711777"/>
          </a:xfrm>
          <a:prstGeom prst="rect">
            <a:avLst/>
          </a:prstGeom>
        </p:spPr>
      </p:pic>
      <p:pic>
        <p:nvPicPr>
          <p:cNvPr id="6" name="Picture 5" descr="Traffic Light PNG HD | PNG All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61647" y="2839913"/>
            <a:ext cx="2945424" cy="2945424"/>
          </a:xfrm>
          <a:prstGeom prst="rect">
            <a:avLst/>
          </a:prstGeom>
        </p:spPr>
      </p:pic>
      <p:pic>
        <p:nvPicPr>
          <p:cNvPr id="7" name="Picture 6" descr="Free vector graphic: Hand, Like, &lt;strong&gt;Thumb&lt;/strong&gt;, &lt;strong&gt;Up&lt;/strong&gt;, Confirm - Free Image on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6" y="325133"/>
            <a:ext cx="1368303" cy="1512459"/>
          </a:xfrm>
          <a:prstGeom prst="rect">
            <a:avLst/>
          </a:prstGeom>
        </p:spPr>
      </p:pic>
      <p:pic>
        <p:nvPicPr>
          <p:cNvPr id="8" name="Picture 7" descr="Emoticon Depositphotos &lt;strong&gt;Smiley&lt;/strong&gt; Illustration Emoji Free Download PNG HQ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891" y="4228002"/>
            <a:ext cx="2019806" cy="1837592"/>
          </a:xfrm>
          <a:prstGeom prst="rect">
            <a:avLst/>
          </a:prstGeom>
        </p:spPr>
      </p:pic>
      <p:pic>
        <p:nvPicPr>
          <p:cNvPr id="4" name="Picture 3" descr="Emoticon &lt;strong&gt;Straight Face&lt;/strong&gt; · Free vector graphic on Pixabay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277" y="4271963"/>
            <a:ext cx="1793631" cy="179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4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lk Communication &lt;strong&gt;Talking&lt;/strong&gt; · Free image on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6" y="1415562"/>
            <a:ext cx="2602523" cy="2562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93430" y="1143000"/>
            <a:ext cx="175846" cy="3393831"/>
          </a:xfrm>
        </p:spPr>
        <p:txBody>
          <a:bodyPr/>
          <a:lstStyle/>
          <a:p>
            <a:r>
              <a:rPr lang="en-US" sz="2800" dirty="0" smtClean="0"/>
              <a:t>Communication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70739" y="61546"/>
            <a:ext cx="5380892" cy="5530362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brief, clear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statements with one step at a time.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sure to add short moments for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during longer lessons to keep kids actively engaged whenever.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Try to use more positive language -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Do’s than Don’ts!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example, say: “</a:t>
            </a:r>
            <a:r>
              <a:rPr lang="en-US" i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 down over here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instead of “</a:t>
            </a:r>
            <a:r>
              <a:rPr lang="en-US" i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Don’t go over there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9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529" y="70339"/>
            <a:ext cx="8664818" cy="5488886"/>
          </a:xfrm>
        </p:spPr>
        <p:txBody>
          <a:bodyPr>
            <a:normAutofit fontScale="77500" lnSpcReduction="20000"/>
          </a:bodyPr>
          <a:lstStyle/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r>
              <a:rPr lang="en-US" sz="2800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directions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instead of a choice when there really isn’t a choice</a:t>
            </a:r>
            <a:r>
              <a:rPr lang="en-US" sz="2800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Say “</a:t>
            </a:r>
            <a:r>
              <a:rPr lang="en-US" sz="2800" i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put that down</a:t>
            </a:r>
            <a:r>
              <a:rPr lang="en-US" sz="2800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instead of “</a:t>
            </a:r>
            <a:r>
              <a:rPr lang="en-US" sz="2800" i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you stop doing that</a:t>
            </a:r>
            <a:r>
              <a:rPr lang="en-US" sz="2800" i="1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800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800" dirty="0">
              <a:solidFill>
                <a:srgbClr val="606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800" dirty="0" smtClean="0">
              <a:solidFill>
                <a:srgbClr val="606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800" dirty="0">
              <a:solidFill>
                <a:srgbClr val="606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800" dirty="0" smtClean="0">
              <a:solidFill>
                <a:srgbClr val="606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endParaRPr lang="en-US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endParaRPr lang="en-US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r>
              <a:rPr lang="en-US" b="1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consistent</a:t>
            </a:r>
            <a:r>
              <a:rPr lang="en-US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don’t say things </a:t>
            </a:r>
            <a:endParaRPr lang="en-US" b="1" dirty="0" smtClean="0">
              <a:solidFill>
                <a:srgbClr val="606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  <a:tabLst>
                <a:tab pos="457200" algn="l"/>
              </a:tabLst>
            </a:pPr>
            <a:r>
              <a:rPr lang="en-US" b="1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b="1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can’t follow through </a:t>
            </a:r>
            <a:r>
              <a:rPr lang="en-US" b="1" dirty="0" smtClean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#Repost @98bucksocial with @repostapp ・・・ consistency is … | Flickr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6" t="22885" r="1586" b="20001"/>
          <a:stretch/>
        </p:blipFill>
        <p:spPr>
          <a:xfrm>
            <a:off x="2389311" y="1903517"/>
            <a:ext cx="4053254" cy="231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0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469149" y="1096934"/>
            <a:ext cx="4531017" cy="30237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9908" y="142827"/>
            <a:ext cx="7429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Use </a:t>
            </a:r>
            <a:r>
              <a:rPr lang="en-US" sz="2800" dirty="0"/>
              <a:t>lots of praise, the more specific the better, </a:t>
            </a:r>
          </a:p>
          <a:p>
            <a:r>
              <a:rPr lang="en-US" sz="2800" dirty="0" smtClean="0"/>
              <a:t>     before correcting or giving a consequence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10054" y="4413044"/>
            <a:ext cx="7042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/>
              <a:t>Choose </a:t>
            </a:r>
            <a:r>
              <a:rPr lang="en-US" sz="2400" dirty="0"/>
              <a:t>your battles. </a:t>
            </a:r>
            <a:endParaRPr lang="en-US" sz="2400" dirty="0" smtClean="0"/>
          </a:p>
          <a:p>
            <a:pPr algn="r"/>
            <a:r>
              <a:rPr lang="en-US" sz="2400" dirty="0" smtClean="0"/>
              <a:t>Rather </a:t>
            </a:r>
            <a:r>
              <a:rPr lang="en-US" sz="2400" dirty="0"/>
              <a:t>than getting upset about every little problem, address the behaviors that are most harmful </a:t>
            </a:r>
          </a:p>
        </p:txBody>
      </p:sp>
      <p:pic>
        <p:nvPicPr>
          <p:cNvPr id="7" name="Picture 6" descr="&lt;strong&gt;Arrow&lt;/strong&gt; 32 Free Stock Photo - Public Domain Picture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98" y="1453897"/>
            <a:ext cx="2047351" cy="11942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2562" y="2561119"/>
            <a:ext cx="2074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Kids make mistakes and bad choices. Pick the right battles.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613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42" y="411084"/>
            <a:ext cx="4171948" cy="1745533"/>
          </a:xfrm>
        </p:spPr>
        <p:txBody>
          <a:bodyPr/>
          <a:lstStyle/>
          <a:p>
            <a:r>
              <a:rPr lang="en-US" sz="5400" dirty="0" smtClean="0"/>
              <a:t>Be on the lookout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7923" y="2292793"/>
            <a:ext cx="7985066" cy="4126077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Anticipate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problem behaviors and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intervene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before they get out of control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Watch for patterns 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problem behavior: time of day, type of task, noise level, number of people around, etc.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ongoing problematic behavior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 parent</a:t>
            </a:r>
            <a:r>
              <a:rPr lang="en-US" dirty="0">
                <a:solidFill>
                  <a:srgbClr val="606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/guardian to find out if there are patterns or issues of which you are unaware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&lt;strong&gt;Detective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08" y="26551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6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7" y="70339"/>
            <a:ext cx="7797662" cy="1151965"/>
          </a:xfrm>
        </p:spPr>
        <p:txBody>
          <a:bodyPr/>
          <a:lstStyle/>
          <a:p>
            <a:r>
              <a:rPr lang="en-US" dirty="0" smtClean="0"/>
              <a:t>You got this!</a:t>
            </a:r>
            <a:endParaRPr lang="en-US" dirty="0"/>
          </a:p>
        </p:txBody>
      </p:sp>
      <p:pic>
        <p:nvPicPr>
          <p:cNvPr id="7" name="Picture 6" descr="We &lt;strong&gt;Can&lt;/strong&gt; &lt;strong&gt;Do&lt;/strong&gt; It Poster Free Stock Photo - Public Domain Picture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27"/>
          <a:stretch/>
        </p:blipFill>
        <p:spPr>
          <a:xfrm>
            <a:off x="5895243" y="2903038"/>
            <a:ext cx="2743199" cy="2775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69277" y="3385038"/>
            <a:ext cx="5284177" cy="193899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en-US" sz="2000" b="1" baseline="300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en-US" sz="2000" dirty="0">
                <a:solidFill>
                  <a:srgbClr val="000000"/>
                </a:solidFill>
                <a:latin typeface="system-ui"/>
              </a:rPr>
              <a:t>And let us not grow weary of doing good, for in due season we will reap, if we do not give up. </a:t>
            </a:r>
            <a:r>
              <a:rPr lang="en-US" sz="2000" dirty="0" smtClean="0">
                <a:solidFill>
                  <a:srgbClr val="000000"/>
                </a:solidFill>
                <a:latin typeface="system-ui"/>
              </a:rPr>
              <a:t>So </a:t>
            </a:r>
            <a:r>
              <a:rPr lang="en-US" sz="2000" dirty="0">
                <a:solidFill>
                  <a:srgbClr val="000000"/>
                </a:solidFill>
                <a:latin typeface="system-ui"/>
              </a:rPr>
              <a:t>then, as we have opportunity, let us do good to everyone, and especially to those who are of the household of faith</a:t>
            </a:r>
            <a:r>
              <a:rPr lang="en-US" sz="2000" dirty="0" smtClean="0">
                <a:solidFill>
                  <a:srgbClr val="000000"/>
                </a:solidFill>
                <a:latin typeface="system-ui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system-ui"/>
              </a:rPr>
              <a:t> Galatians </a:t>
            </a:r>
            <a:r>
              <a:rPr lang="en-US" sz="2000" dirty="0" smtClean="0">
                <a:solidFill>
                  <a:srgbClr val="000000"/>
                </a:solidFill>
                <a:latin typeface="system-ui"/>
              </a:rPr>
              <a:t>6:9-10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167554" y="272562"/>
            <a:ext cx="4422531" cy="1015663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And </a:t>
            </a:r>
            <a:r>
              <a:rPr lang="en-US" sz="2000" dirty="0"/>
              <a:t>He said to them, “Go into all the world and preach the gospel to every creature. </a:t>
            </a:r>
            <a:r>
              <a:rPr lang="en-US" sz="2000" dirty="0" smtClean="0"/>
              <a:t>  Mark </a:t>
            </a:r>
            <a:r>
              <a:rPr lang="en-US" sz="2000" dirty="0"/>
              <a:t>16:15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126" y="1608991"/>
            <a:ext cx="8326316" cy="132343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system-ui"/>
              </a:rPr>
              <a:t>Nor </a:t>
            </a:r>
            <a:r>
              <a:rPr lang="en-US" sz="2000" b="1" dirty="0">
                <a:solidFill>
                  <a:srgbClr val="000000"/>
                </a:solidFill>
                <a:latin typeface="system-ui"/>
              </a:rPr>
              <a:t>do they light a lamp and put it under a basket, but on a lampstand, and it gives light to all </a:t>
            </a:r>
            <a:r>
              <a:rPr lang="en-US" sz="2000" b="1" i="1" dirty="0">
                <a:solidFill>
                  <a:srgbClr val="000000"/>
                </a:solidFill>
                <a:latin typeface="system-ui"/>
              </a:rPr>
              <a:t>who are</a:t>
            </a:r>
            <a:r>
              <a:rPr lang="en-US" sz="2000" b="1" dirty="0">
                <a:solidFill>
                  <a:srgbClr val="000000"/>
                </a:solidFill>
                <a:latin typeface="system-ui"/>
              </a:rPr>
              <a:t> in the house. </a:t>
            </a:r>
            <a:r>
              <a:rPr lang="en-US" sz="2000" b="1" dirty="0" smtClean="0">
                <a:solidFill>
                  <a:srgbClr val="000000"/>
                </a:solidFill>
                <a:latin typeface="system-ui"/>
              </a:rPr>
              <a:t>Let </a:t>
            </a:r>
            <a:r>
              <a:rPr lang="en-US" sz="2000" b="1" dirty="0">
                <a:solidFill>
                  <a:srgbClr val="000000"/>
                </a:solidFill>
                <a:latin typeface="system-ui"/>
              </a:rPr>
              <a:t>your light so shine before men, that they may see your good works and glorify your Father in heaven</a:t>
            </a:r>
            <a:r>
              <a:rPr lang="en-US" sz="2000" b="1" dirty="0" smtClean="0">
                <a:solidFill>
                  <a:srgbClr val="000000"/>
                </a:solidFill>
                <a:latin typeface="system-ui"/>
              </a:rPr>
              <a:t>.</a:t>
            </a:r>
            <a:r>
              <a:rPr lang="en-US" sz="2000" b="1" dirty="0">
                <a:solidFill>
                  <a:srgbClr val="000000"/>
                </a:solidFill>
                <a:latin typeface="system-ui"/>
              </a:rPr>
              <a:t> Matthew </a:t>
            </a:r>
            <a:r>
              <a:rPr lang="en-US" sz="2000" b="1" dirty="0" smtClean="0">
                <a:solidFill>
                  <a:srgbClr val="000000"/>
                </a:solidFill>
                <a:latin typeface="system-ui"/>
              </a:rPr>
              <a:t>5:15-16</a:t>
            </a:r>
            <a:endParaRPr lang="en-US" sz="20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287832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526</TotalTime>
  <Words>389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Impact</vt:lpstr>
      <vt:lpstr>Symbol</vt:lpstr>
      <vt:lpstr>system-ui</vt:lpstr>
      <vt:lpstr>Times New Roman</vt:lpstr>
      <vt:lpstr>Main Event</vt:lpstr>
      <vt:lpstr>PATH Training</vt:lpstr>
      <vt:lpstr>Application</vt:lpstr>
      <vt:lpstr>Code of COnduct</vt:lpstr>
      <vt:lpstr>PowerPoint Presentation</vt:lpstr>
      <vt:lpstr>GROUP MANAGEMENT</vt:lpstr>
      <vt:lpstr>PowerPoint Presentation</vt:lpstr>
      <vt:lpstr>GROUP activities</vt:lpstr>
      <vt:lpstr>PowerPoint Presentation</vt:lpstr>
      <vt:lpstr>Communication</vt:lpstr>
      <vt:lpstr>PowerPoint Presentation</vt:lpstr>
      <vt:lpstr>PowerPoint Presentation</vt:lpstr>
      <vt:lpstr>Be on the lookout</vt:lpstr>
      <vt:lpstr>You got this!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 Training</dc:title>
  <dc:creator>Mrs.D Mancuso</dc:creator>
  <cp:lastModifiedBy>Mrs.D Mancuso</cp:lastModifiedBy>
  <cp:revision>33</cp:revision>
  <dcterms:created xsi:type="dcterms:W3CDTF">2024-11-07T15:57:20Z</dcterms:created>
  <dcterms:modified xsi:type="dcterms:W3CDTF">2024-11-08T20:07:11Z</dcterms:modified>
</cp:coreProperties>
</file>